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9"/>
  </p:notesMasterIdLst>
  <p:handoutMasterIdLst>
    <p:handoutMasterId r:id="rId30"/>
  </p:handoutMasterIdLst>
  <p:sldIdLst>
    <p:sldId id="306" r:id="rId5"/>
    <p:sldId id="308" r:id="rId6"/>
    <p:sldId id="309" r:id="rId7"/>
    <p:sldId id="294" r:id="rId8"/>
    <p:sldId id="314" r:id="rId9"/>
    <p:sldId id="315" r:id="rId10"/>
    <p:sldId id="316" r:id="rId11"/>
    <p:sldId id="317" r:id="rId12"/>
    <p:sldId id="318" r:id="rId13"/>
    <p:sldId id="303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8" r:id="rId23"/>
    <p:sldId id="327" r:id="rId24"/>
    <p:sldId id="329" r:id="rId25"/>
    <p:sldId id="311" r:id="rId26"/>
    <p:sldId id="313" r:id="rId27"/>
    <p:sldId id="312" r:id="rId28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1258E-23E7-4B2D-BB61-3F4574B54410}" v="880" dt="2023-05-27T05:59:39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pl-PL" noProof="0" dirty="0"/>
            <a:t>Temat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pl-PL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pl-PL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pl-PL" b="0" i="0" u="none" noProof="0" dirty="0"/>
            <a:t>Słuchamy twojego tematu i dokładnie go analizujemy</a:t>
          </a:r>
          <a:endParaRPr lang="pl-PL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pl-PL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pl-PL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pl-PL" noProof="0" dirty="0"/>
            <a:t>Propozycje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pl-PL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pl-PL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pl-PL" noProof="0" dirty="0"/>
            <a:t>Robimy burze mózgów, aby wybrać jak najlepsze rozwiązanie dla Ciebie</a:t>
          </a:r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pl-PL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pl-PL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pl-PL" noProof="0" dirty="0"/>
            <a:t>Programujemy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pl-PL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pl-PL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pl-PL" b="0" i="0" u="none" noProof="0" dirty="0"/>
            <a:t>Wykorzystujemy najlepsze praktyki i najnowsze technologie, aby doprowadzić twój projekt do końca</a:t>
          </a:r>
          <a:endParaRPr lang="pl-PL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pl-PL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pl-PL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pl-PL" noProof="0" dirty="0"/>
            <a:t>Zmiany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pl-PL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pl-PL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pl-PL" b="0" i="0" u="none" noProof="0" dirty="0"/>
            <a:t>Uzgadniamy wszelkie zmiany i staramy się jak najlepiej trafić w twoje potrzeby biznesowe</a:t>
          </a:r>
          <a:endParaRPr lang="pl-PL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pl-PL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pl-PL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pl-PL" noProof="0" dirty="0"/>
            <a:t>Finałowy produkt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pl-PL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pl-PL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pl-PL" b="0" i="0" u="none" noProof="0" dirty="0"/>
            <a:t>Oddajemy ci w pełni gotowy produkt i pomagamy w jego utrzymaniu</a:t>
          </a:r>
          <a:endParaRPr lang="pl-PL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pl-PL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pl-PL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pl-PL" noProof="0" dirty="0">
              <a:solidFill>
                <a:schemeClr val="bg1"/>
              </a:solidFill>
            </a:rPr>
            <a:t>Damian Jabłoński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pl-PL" noProof="0" dirty="0">
              <a:solidFill>
                <a:schemeClr val="bg1"/>
              </a:solidFill>
            </a:rPr>
            <a:t>PM </a:t>
          </a:r>
          <a:r>
            <a:rPr lang="pl-PL" noProof="0" dirty="0" err="1">
              <a:solidFill>
                <a:schemeClr val="bg1"/>
              </a:solidFill>
            </a:rPr>
            <a:t>aka</a:t>
          </a:r>
          <a:r>
            <a:rPr lang="pl-PL" noProof="0" dirty="0">
              <a:solidFill>
                <a:schemeClr val="bg1"/>
              </a:solidFill>
            </a:rPr>
            <a:t> </a:t>
          </a:r>
          <a:r>
            <a:rPr lang="pl-PL" noProof="0" dirty="0" err="1">
              <a:solidFill>
                <a:schemeClr val="bg1"/>
              </a:solidFill>
            </a:rPr>
            <a:t>Scrum</a:t>
          </a:r>
          <a:r>
            <a:rPr lang="pl-PL" noProof="0" dirty="0">
              <a:solidFill>
                <a:schemeClr val="bg1"/>
              </a:solidFill>
            </a:rPr>
            <a:t> Master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pl-PL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pl-PL" noProof="0" dirty="0"/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pl-PL" noProof="0" dirty="0">
              <a:solidFill>
                <a:schemeClr val="bg1"/>
              </a:solidFill>
            </a:rPr>
            <a:t>Michał </a:t>
          </a:r>
          <a:r>
            <a:rPr lang="pl-PL" noProof="0" dirty="0" err="1">
              <a:solidFill>
                <a:schemeClr val="bg1"/>
              </a:solidFill>
            </a:rPr>
            <a:t>Smandzich</a:t>
          </a:r>
          <a:endParaRPr lang="pl-PL" noProof="0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pl-PL" noProof="0" dirty="0" err="1">
              <a:solidFill>
                <a:schemeClr val="bg1"/>
              </a:solidFill>
            </a:rPr>
            <a:t>Frontend</a:t>
          </a:r>
          <a:r>
            <a:rPr lang="pl-PL" noProof="0" dirty="0">
              <a:solidFill>
                <a:schemeClr val="bg1"/>
              </a:solidFill>
            </a:rPr>
            <a:t> </a:t>
          </a:r>
          <a:r>
            <a:rPr lang="pl-PL" noProof="0" dirty="0" err="1">
              <a:solidFill>
                <a:schemeClr val="bg1"/>
              </a:solidFill>
            </a:rPr>
            <a:t>Dev</a:t>
          </a:r>
          <a:endParaRPr lang="pl-PL" noProof="0" dirty="0">
            <a:solidFill>
              <a:schemeClr val="bg1"/>
            </a:solidFill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pl-PL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pl-PL" noProof="0" dirty="0"/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pl-PL" noProof="0" dirty="0">
              <a:solidFill>
                <a:schemeClr val="bg1"/>
              </a:solidFill>
            </a:rPr>
            <a:t>Łukasz Wdowiak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pl-PL" noProof="0" dirty="0" err="1">
              <a:solidFill>
                <a:schemeClr val="bg1"/>
              </a:solidFill>
            </a:rPr>
            <a:t>Fullstack</a:t>
          </a:r>
          <a:r>
            <a:rPr lang="pl-PL" noProof="0" dirty="0">
              <a:solidFill>
                <a:schemeClr val="bg1"/>
              </a:solidFill>
            </a:rPr>
            <a:t> </a:t>
          </a:r>
          <a:r>
            <a:rPr lang="pl-PL" noProof="0" dirty="0" err="1">
              <a:solidFill>
                <a:schemeClr val="bg1"/>
              </a:solidFill>
            </a:rPr>
            <a:t>Dev</a:t>
          </a:r>
          <a:endParaRPr lang="pl-PL" noProof="0" dirty="0">
            <a:solidFill>
              <a:schemeClr val="bg1"/>
            </a:solidFill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pl-PL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pl-PL" noProof="0" dirty="0"/>
        </a:p>
      </dgm:t>
    </dgm:pt>
    <dgm:pt modelId="{B2F9B3BC-1849-4A4A-BBE4-752B9B492C7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pl-PL" noProof="0" dirty="0">
              <a:solidFill>
                <a:schemeClr val="bg1"/>
              </a:solidFill>
            </a:rPr>
            <a:t>Marcin Szymczak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pl-PL" noProof="0" dirty="0" err="1">
              <a:solidFill>
                <a:schemeClr val="bg1"/>
              </a:solidFill>
            </a:rPr>
            <a:t>Frontend</a:t>
          </a:r>
          <a:r>
            <a:rPr lang="pl-PL" noProof="0" dirty="0">
              <a:solidFill>
                <a:schemeClr val="bg1"/>
              </a:solidFill>
            </a:rPr>
            <a:t> Tech </a:t>
          </a:r>
          <a:r>
            <a:rPr lang="pl-PL" noProof="0" dirty="0" err="1">
              <a:solidFill>
                <a:schemeClr val="bg1"/>
              </a:solidFill>
            </a:rPr>
            <a:t>Lead</a:t>
          </a:r>
          <a:endParaRPr lang="pl-PL" noProof="0" dirty="0">
            <a:solidFill>
              <a:schemeClr val="bg1"/>
            </a:solidFill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pl-PL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pl-PL" noProof="0" dirty="0"/>
        </a:p>
      </dgm:t>
    </dgm:pt>
    <dgm:pt modelId="{046C996C-36B5-489C-BEEA-2209F6DB52EE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pl-PL" noProof="0" dirty="0">
              <a:solidFill>
                <a:schemeClr val="bg1"/>
              </a:solidFill>
            </a:rPr>
            <a:t>Dominik Molenda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pl-PL" noProof="0" dirty="0">
              <a:solidFill>
                <a:schemeClr val="bg1"/>
              </a:solidFill>
            </a:rPr>
            <a:t>UI/UX Designer</a:t>
          </a:r>
        </a:p>
      </dgm:t>
    </dgm:pt>
    <dgm:pt modelId="{7CD754FC-3D53-4AE7-AC28-7C29F0BBA594}" type="parTrans" cxnId="{39A340E7-2693-4B9A-8DD9-6CA6BA6F8828}">
      <dgm:prSet/>
      <dgm:spPr/>
      <dgm:t>
        <a:bodyPr/>
        <a:lstStyle/>
        <a:p>
          <a:endParaRPr lang="pl-PL"/>
        </a:p>
      </dgm:t>
    </dgm:pt>
    <dgm:pt modelId="{337C75F6-8F9C-4B55-9524-553591B086D8}" type="sibTrans" cxnId="{39A340E7-2693-4B9A-8DD9-6CA6BA6F8828}">
      <dgm:prSet/>
      <dgm:spPr/>
      <dgm:t>
        <a:bodyPr/>
        <a:lstStyle/>
        <a:p>
          <a:endParaRPr lang="pl-PL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5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4000" b="-1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10" custScaleX="127649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10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5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10" custScaleX="10885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10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5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10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1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5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10" custScaleX="114426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10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  <dgm:pt modelId="{7AB3EBB6-0368-4F9E-B041-D70A730EE76C}" type="pres">
      <dgm:prSet presAssocID="{2946CE56-B018-4C0E-918D-0B36D170024F}" presName="sibTrans" presStyleCnt="0"/>
      <dgm:spPr/>
    </dgm:pt>
    <dgm:pt modelId="{58601E98-5CAA-459A-AE48-66C161936E33}" type="pres">
      <dgm:prSet presAssocID="{046C996C-36B5-489C-BEEA-2209F6DB52EE}" presName="compNode" presStyleCnt="0"/>
      <dgm:spPr/>
    </dgm:pt>
    <dgm:pt modelId="{4E95D3E4-790A-4A7D-A201-D5F768B0BAAF}" type="pres">
      <dgm:prSet presAssocID="{046C996C-36B5-489C-BEEA-2209F6DB52EE}" presName="topSpace" presStyleCnt="0"/>
      <dgm:spPr/>
    </dgm:pt>
    <dgm:pt modelId="{4872F6EF-FB3C-4A4A-82A4-6168AAF89D5D}" type="pres">
      <dgm:prSet presAssocID="{046C996C-36B5-489C-BEEA-2209F6DB52EE}" presName="photoElip" presStyleLbl="node1" presStyleIdx="4" presStyleCnt="5" custScaleX="116173" custScaleY="147368"/>
      <dgm:spPr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CE6D84A5-2F9F-43AA-99F7-B3A47335A2AD}" type="pres">
      <dgm:prSet presAssocID="{046C996C-36B5-489C-BEEA-2209F6DB52EE}" presName="iconSpace" presStyleCnt="0"/>
      <dgm:spPr/>
    </dgm:pt>
    <dgm:pt modelId="{E64E7833-F686-4F28-80DB-5F3B35B93DC3}" type="pres">
      <dgm:prSet presAssocID="{046C996C-36B5-489C-BEEA-2209F6DB52EE}" presName="nameTx" presStyleLbl="revTx" presStyleIdx="8" presStyleCnt="10" custScaleX="103282" custLinFactNeighborY="44680">
        <dgm:presLayoutVars>
          <dgm:chMax val="0"/>
          <dgm:chPref val="0"/>
        </dgm:presLayoutVars>
      </dgm:prSet>
      <dgm:spPr/>
    </dgm:pt>
    <dgm:pt modelId="{C97E9B31-3601-4126-AA53-2E541202BCC0}" type="pres">
      <dgm:prSet presAssocID="{046C996C-36B5-489C-BEEA-2209F6DB52EE}" presName="txSpace" presStyleCnt="0"/>
      <dgm:spPr/>
    </dgm:pt>
    <dgm:pt modelId="{F2422545-A034-483D-A1CC-8D278C6B7B69}" type="pres">
      <dgm:prSet presAssocID="{046C996C-36B5-489C-BEEA-2209F6DB52EE}" presName="desTx" presStyleLbl="revTx" presStyleIdx="9" presStyleCnt="10">
        <dgm:presLayoutVars/>
      </dgm:prSet>
      <dgm:spPr/>
    </dgm:pt>
    <dgm:pt modelId="{1481A543-2728-40B2-A9CF-5CC79A65EBFC}" type="pres">
      <dgm:prSet presAssocID="{046C996C-36B5-489C-BEEA-2209F6DB52EE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43EC9ECE-7BCB-4D00-B8DA-4DC33FC4D0EE}" type="presOf" srcId="{046C996C-36B5-489C-BEEA-2209F6DB52EE}" destId="{E64E7833-F686-4F28-80DB-5F3B35B93DC3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39A340E7-2693-4B9A-8DD9-6CA6BA6F8828}" srcId="{5C72703F-EB58-4B0C-8B2A-EDF2A51B2C6C}" destId="{046C996C-36B5-489C-BEEA-2209F6DB52EE}" srcOrd="4" destOrd="0" parTransId="{7CD754FC-3D53-4AE7-AC28-7C29F0BBA594}" sibTransId="{337C75F6-8F9C-4B55-9524-553591B086D8}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  <dgm:cxn modelId="{2931E204-36C6-4C88-A659-EB5E43EA073C}" type="presParOf" srcId="{BF30E86D-EAFC-44CE-B56C-D7C5EC7742F3}" destId="{7AB3EBB6-0368-4F9E-B041-D70A730EE76C}" srcOrd="7" destOrd="0" presId="urn:microsoft.com/office/officeart/2019/1/layout/PeoplePortraitsList"/>
    <dgm:cxn modelId="{142FDBF8-1AEA-4937-B9D8-49DB81A8665E}" type="presParOf" srcId="{BF30E86D-EAFC-44CE-B56C-D7C5EC7742F3}" destId="{58601E98-5CAA-459A-AE48-66C161936E33}" srcOrd="8" destOrd="0" presId="urn:microsoft.com/office/officeart/2019/1/layout/PeoplePortraitsList"/>
    <dgm:cxn modelId="{9236DCE3-DE1A-42B8-8F5C-65755F9685EC}" type="presParOf" srcId="{58601E98-5CAA-459A-AE48-66C161936E33}" destId="{4E95D3E4-790A-4A7D-A201-D5F768B0BAAF}" srcOrd="0" destOrd="0" presId="urn:microsoft.com/office/officeart/2019/1/layout/PeoplePortraitsList"/>
    <dgm:cxn modelId="{50BC26E5-2AF4-4B50-8EB3-BB7B6697F3DB}" type="presParOf" srcId="{58601E98-5CAA-459A-AE48-66C161936E33}" destId="{4872F6EF-FB3C-4A4A-82A4-6168AAF89D5D}" srcOrd="1" destOrd="0" presId="urn:microsoft.com/office/officeart/2019/1/layout/PeoplePortraitsList"/>
    <dgm:cxn modelId="{7CBC9A07-863E-4944-8B27-255744C3892C}" type="presParOf" srcId="{58601E98-5CAA-459A-AE48-66C161936E33}" destId="{CE6D84A5-2F9F-43AA-99F7-B3A47335A2AD}" srcOrd="2" destOrd="0" presId="urn:microsoft.com/office/officeart/2019/1/layout/PeoplePortraitsList"/>
    <dgm:cxn modelId="{2EA47CE9-0D9E-45C5-93C3-7B65BAB7C8D7}" type="presParOf" srcId="{58601E98-5CAA-459A-AE48-66C161936E33}" destId="{E64E7833-F686-4F28-80DB-5F3B35B93DC3}" srcOrd="3" destOrd="0" presId="urn:microsoft.com/office/officeart/2019/1/layout/PeoplePortraitsList"/>
    <dgm:cxn modelId="{D719FE3A-4CD8-4CF0-9365-95CFD28DB056}" type="presParOf" srcId="{58601E98-5CAA-459A-AE48-66C161936E33}" destId="{C97E9B31-3601-4126-AA53-2E541202BCC0}" srcOrd="4" destOrd="0" presId="urn:microsoft.com/office/officeart/2019/1/layout/PeoplePortraitsList"/>
    <dgm:cxn modelId="{19AB7C0C-C293-4EBE-BBCE-C60376684E67}" type="presParOf" srcId="{58601E98-5CAA-459A-AE48-66C161936E33}" destId="{F2422545-A034-483D-A1CC-8D278C6B7B69}" srcOrd="5" destOrd="0" presId="urn:microsoft.com/office/officeart/2019/1/layout/PeoplePortraitsList"/>
    <dgm:cxn modelId="{17233C09-2BDC-415F-A56C-76AEEF09B59F}" type="presParOf" srcId="{58601E98-5CAA-459A-AE48-66C161936E33}" destId="{1481A543-2728-40B2-A9CF-5CC79A65EBFC}" srcOrd="6" destOrd="0" presId="urn:microsoft.com/office/officeart/2019/1/layout/PeoplePortraits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noProof="0" dirty="0"/>
            <a:t>Temat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kern="1200" noProof="0" dirty="0"/>
            <a:t>Słuchamy twojego tematu i dokładnie go analizujemy</a:t>
          </a:r>
          <a:endParaRPr lang="pl-PL" sz="1400" kern="1200" noProof="0" dirty="0"/>
        </a:p>
      </dsp:txBody>
      <dsp:txXfrm>
        <a:off x="166970" y="982941"/>
        <a:ext cx="1675110" cy="1790777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noProof="0" dirty="0"/>
            <a:t>Propozycje</a:t>
          </a:r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noProof="0" dirty="0"/>
            <a:t>Robimy burze mózgów, aby wybrać jak najlepsze rozwiązanie dla Ciebie</a:t>
          </a:r>
        </a:p>
      </dsp:txBody>
      <dsp:txXfrm>
        <a:off x="2126766" y="982941"/>
        <a:ext cx="1675110" cy="1790777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noProof="0" dirty="0"/>
            <a:t>Programujemy</a:t>
          </a:r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kern="1200" noProof="0" dirty="0"/>
            <a:t>Wykorzystujemy najlepsze praktyki i najnowsze technologie, aby doprowadzić twój projekt do końca</a:t>
          </a:r>
          <a:endParaRPr lang="pl-PL" sz="1400" kern="1200" noProof="0" dirty="0"/>
        </a:p>
      </dsp:txBody>
      <dsp:txXfrm>
        <a:off x="4086563" y="982941"/>
        <a:ext cx="1675110" cy="1790777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noProof="0" dirty="0"/>
            <a:t>Zmiany</a:t>
          </a:r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kern="1200" noProof="0" dirty="0"/>
            <a:t>Uzgadniamy wszelkie zmiany i staramy się jak najlepiej trafić w twoje potrzeby biznesowe</a:t>
          </a:r>
          <a:endParaRPr lang="pl-PL" sz="1400" kern="1200" noProof="0" dirty="0"/>
        </a:p>
      </dsp:txBody>
      <dsp:txXfrm>
        <a:off x="6046360" y="982941"/>
        <a:ext cx="1675110" cy="1790777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noProof="0" dirty="0"/>
            <a:t>Finałowy produkt</a:t>
          </a:r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kern="1200" noProof="0" dirty="0"/>
            <a:t>Oddajemy ci w pełni gotowy produkt i pomagamy w jego utrzymaniu</a:t>
          </a:r>
          <a:endParaRPr lang="pl-PL" sz="1400" kern="1200" noProof="0" dirty="0"/>
        </a:p>
      </dsp:txBody>
      <dsp:txXfrm>
        <a:off x="8006156" y="982941"/>
        <a:ext cx="1675110" cy="1414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9467" y="460948"/>
          <a:ext cx="1980697" cy="246888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4000" b="-1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9810" y="3081438"/>
          <a:ext cx="1940012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pl-PL" sz="1400" kern="1200" noProof="0" dirty="0">
              <a:solidFill>
                <a:schemeClr val="bg1"/>
              </a:solidFill>
            </a:rPr>
            <a:t>Damian Jabłoński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pl-PL" sz="1400" kern="1200" noProof="0" dirty="0">
              <a:solidFill>
                <a:schemeClr val="bg1"/>
              </a:solidFill>
            </a:rPr>
            <a:t>PM </a:t>
          </a:r>
          <a:r>
            <a:rPr lang="pl-PL" sz="1400" kern="1200" noProof="0" dirty="0" err="1">
              <a:solidFill>
                <a:schemeClr val="bg1"/>
              </a:solidFill>
            </a:rPr>
            <a:t>aka</a:t>
          </a:r>
          <a:r>
            <a:rPr lang="pl-PL" sz="1400" kern="1200" noProof="0" dirty="0">
              <a:solidFill>
                <a:schemeClr val="bg1"/>
              </a:solidFill>
            </a:rPr>
            <a:t> </a:t>
          </a:r>
          <a:r>
            <a:rPr lang="pl-PL" sz="1400" kern="1200" noProof="0" dirty="0" err="1">
              <a:solidFill>
                <a:schemeClr val="bg1"/>
              </a:solidFill>
            </a:rPr>
            <a:t>Scrum</a:t>
          </a:r>
          <a:r>
            <a:rPr lang="pl-PL" sz="1400" kern="1200" noProof="0" dirty="0">
              <a:solidFill>
                <a:schemeClr val="bg1"/>
              </a:solidFill>
            </a:rPr>
            <a:t> Master</a:t>
          </a:r>
        </a:p>
      </dsp:txBody>
      <dsp:txXfrm>
        <a:off x="29810" y="3081438"/>
        <a:ext cx="1940012" cy="487349"/>
      </dsp:txXfrm>
    </dsp:sp>
    <dsp:sp modelId="{7D166BBB-55AF-452C-B9A0-94A1EE55FF4F}">
      <dsp:nvSpPr>
        <dsp:cNvPr id="0" name=""/>
        <dsp:cNvSpPr/>
      </dsp:nvSpPr>
      <dsp:spPr>
        <a:xfrm>
          <a:off x="239915" y="3416310"/>
          <a:ext cx="1487150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256130" y="460948"/>
          <a:ext cx="1980697" cy="246888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419266" y="3081438"/>
          <a:ext cx="1654426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pl-PL" sz="1400" kern="1200" noProof="0" dirty="0">
              <a:solidFill>
                <a:schemeClr val="bg1"/>
              </a:solidFill>
            </a:rPr>
            <a:t>Michał </a:t>
          </a:r>
          <a:r>
            <a:rPr lang="pl-PL" sz="1400" kern="1200" noProof="0" dirty="0" err="1">
              <a:solidFill>
                <a:schemeClr val="bg1"/>
              </a:solidFill>
            </a:rPr>
            <a:t>Smandzich</a:t>
          </a:r>
          <a:endParaRPr lang="pl-PL" sz="1400" kern="1200" noProof="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pl-PL" sz="1400" kern="1200" noProof="0" dirty="0" err="1">
              <a:solidFill>
                <a:schemeClr val="bg1"/>
              </a:solidFill>
            </a:rPr>
            <a:t>Frontend</a:t>
          </a:r>
          <a:r>
            <a:rPr lang="pl-PL" sz="1400" kern="1200" noProof="0" dirty="0">
              <a:solidFill>
                <a:schemeClr val="bg1"/>
              </a:solidFill>
            </a:rPr>
            <a:t> </a:t>
          </a:r>
          <a:r>
            <a:rPr lang="pl-PL" sz="1400" kern="1200" noProof="0" dirty="0" err="1">
              <a:solidFill>
                <a:schemeClr val="bg1"/>
              </a:solidFill>
            </a:rPr>
            <a:t>Dev</a:t>
          </a:r>
          <a:endParaRPr lang="pl-PL" sz="1400" kern="1200" noProof="0" dirty="0">
            <a:solidFill>
              <a:schemeClr val="bg1"/>
            </a:solidFill>
          </a:endParaRPr>
        </a:p>
      </dsp:txBody>
      <dsp:txXfrm>
        <a:off x="2419266" y="3081438"/>
        <a:ext cx="1654426" cy="487349"/>
      </dsp:txXfrm>
    </dsp:sp>
    <dsp:sp modelId="{1223E777-77CB-4A9A-BF21-12B513842696}">
      <dsp:nvSpPr>
        <dsp:cNvPr id="0" name=""/>
        <dsp:cNvSpPr/>
      </dsp:nvSpPr>
      <dsp:spPr>
        <a:xfrm>
          <a:off x="2486578" y="3416310"/>
          <a:ext cx="1519802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502793" y="460948"/>
          <a:ext cx="1980697" cy="24688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4733241" y="3081438"/>
          <a:ext cx="1519802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pl-PL" sz="1400" kern="1200" noProof="0" dirty="0">
              <a:solidFill>
                <a:schemeClr val="bg1"/>
              </a:solidFill>
            </a:rPr>
            <a:t>Łukasz Wdowiak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pl-PL" sz="1400" kern="1200" noProof="0" dirty="0" err="1">
              <a:solidFill>
                <a:schemeClr val="bg1"/>
              </a:solidFill>
            </a:rPr>
            <a:t>Fullstack</a:t>
          </a:r>
          <a:r>
            <a:rPr lang="pl-PL" sz="1400" kern="1200" noProof="0" dirty="0">
              <a:solidFill>
                <a:schemeClr val="bg1"/>
              </a:solidFill>
            </a:rPr>
            <a:t> </a:t>
          </a:r>
          <a:r>
            <a:rPr lang="pl-PL" sz="1400" kern="1200" noProof="0" dirty="0" err="1">
              <a:solidFill>
                <a:schemeClr val="bg1"/>
              </a:solidFill>
            </a:rPr>
            <a:t>Dev</a:t>
          </a:r>
          <a:endParaRPr lang="pl-PL" sz="1400" kern="1200" noProof="0" dirty="0">
            <a:solidFill>
              <a:schemeClr val="bg1"/>
            </a:solidFill>
          </a:endParaRPr>
        </a:p>
      </dsp:txBody>
      <dsp:txXfrm>
        <a:off x="4733241" y="3081438"/>
        <a:ext cx="1519802" cy="487349"/>
      </dsp:txXfrm>
    </dsp:sp>
    <dsp:sp modelId="{EE420F84-477D-4635-BEF8-66426E9A259D}">
      <dsp:nvSpPr>
        <dsp:cNvPr id="0" name=""/>
        <dsp:cNvSpPr/>
      </dsp:nvSpPr>
      <dsp:spPr>
        <a:xfrm>
          <a:off x="4733241" y="3416310"/>
          <a:ext cx="1519802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6749456" y="460948"/>
          <a:ext cx="1980697" cy="246888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6870280" y="3081438"/>
          <a:ext cx="173904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pl-PL" sz="1400" kern="1200" noProof="0" dirty="0">
              <a:solidFill>
                <a:schemeClr val="bg1"/>
              </a:solidFill>
            </a:rPr>
            <a:t>Marcin Szymczak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pl-PL" sz="1400" kern="1200" noProof="0" dirty="0" err="1">
              <a:solidFill>
                <a:schemeClr val="bg1"/>
              </a:solidFill>
            </a:rPr>
            <a:t>Frontend</a:t>
          </a:r>
          <a:r>
            <a:rPr lang="pl-PL" sz="1400" kern="1200" noProof="0" dirty="0">
              <a:solidFill>
                <a:schemeClr val="bg1"/>
              </a:solidFill>
            </a:rPr>
            <a:t> Tech </a:t>
          </a:r>
          <a:r>
            <a:rPr lang="pl-PL" sz="1400" kern="1200" noProof="0" dirty="0" err="1">
              <a:solidFill>
                <a:schemeClr val="bg1"/>
              </a:solidFill>
            </a:rPr>
            <a:t>Lead</a:t>
          </a:r>
          <a:endParaRPr lang="pl-PL" sz="1400" kern="1200" noProof="0" dirty="0">
            <a:solidFill>
              <a:schemeClr val="bg1"/>
            </a:solidFill>
          </a:endParaRPr>
        </a:p>
      </dsp:txBody>
      <dsp:txXfrm>
        <a:off x="6870280" y="3081438"/>
        <a:ext cx="1739048" cy="487349"/>
      </dsp:txXfrm>
    </dsp:sp>
    <dsp:sp modelId="{5A7600AF-A34B-4D03-B3D6-B3C760AE8E06}">
      <dsp:nvSpPr>
        <dsp:cNvPr id="0" name=""/>
        <dsp:cNvSpPr/>
      </dsp:nvSpPr>
      <dsp:spPr>
        <a:xfrm>
          <a:off x="6979904" y="3416310"/>
          <a:ext cx="1519802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72F6EF-FB3C-4A4A-82A4-6168AAF89D5D}">
      <dsp:nvSpPr>
        <dsp:cNvPr id="0" name=""/>
        <dsp:cNvSpPr/>
      </dsp:nvSpPr>
      <dsp:spPr>
        <a:xfrm>
          <a:off x="8996119" y="454625"/>
          <a:ext cx="1765599" cy="2481529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E7833-F686-4F28-80DB-5F3B35B93DC3}">
      <dsp:nvSpPr>
        <dsp:cNvPr id="0" name=""/>
        <dsp:cNvSpPr/>
      </dsp:nvSpPr>
      <dsp:spPr>
        <a:xfrm>
          <a:off x="9094078" y="3081438"/>
          <a:ext cx="1569682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pl-PL" sz="1400" kern="1200" noProof="0" dirty="0">
              <a:solidFill>
                <a:schemeClr val="bg1"/>
              </a:solidFill>
            </a:rPr>
            <a:t>Dominik Molenda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pl-PL" sz="1400" kern="1200" noProof="0" dirty="0">
              <a:solidFill>
                <a:schemeClr val="bg1"/>
              </a:solidFill>
            </a:rPr>
            <a:t>UI/UX Designer</a:t>
          </a:r>
        </a:p>
      </dsp:txBody>
      <dsp:txXfrm>
        <a:off x="9094078" y="3081438"/>
        <a:ext cx="1569682" cy="487349"/>
      </dsp:txXfrm>
    </dsp:sp>
    <dsp:sp modelId="{F2422545-A034-483D-A1CC-8D278C6B7B69}">
      <dsp:nvSpPr>
        <dsp:cNvPr id="0" name=""/>
        <dsp:cNvSpPr/>
      </dsp:nvSpPr>
      <dsp:spPr>
        <a:xfrm>
          <a:off x="9119018" y="3416310"/>
          <a:ext cx="1519802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 pagonowy z akcentem na kształt początkowy"/>
  <dgm:desc val="Służy do pokazania postępu; osi czasu; kolejnych etapów w zadaniu, procesie lub przepływie pracy; lub do wyróżnienia ruchu lub kierunku. Tekst poziomu 1 jest wyświetlany wewnątrz kształtu pagonu, z wyjątkiem pierwszego kształtu, który znajduje się w kształcie początkowym, natomiast tekst poziomu 2 jest wyświetlany nad niewidocznymi kształtami prostokąta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Lista osób, pionowa"/>
  <dgm:desc val="Lista osób, pionowa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15A27AB6-8036-4355-ACB3-21EFA56C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5EC3737-EFE5-4775-8C29-CABA7AECA4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0E0BC-85B5-4181-B993-B7D94166F6B8}" type="datetime1">
              <a:rPr lang="pl-PL" smtClean="0"/>
              <a:t>27.05.2023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0AD6E36-80AF-4D19-A511-AAE38EBE3C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C5068D1-7F47-437B-BFB2-1DD0DB622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2E7D5-BB3B-457A-B049-E81E06B85F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065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479-AEA9-4FB8-BAE5-29C2D0FE82D7}" type="datetime1">
              <a:rPr lang="pl-PL" smtClean="0"/>
              <a:pPr/>
              <a:t>27.05.2023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9946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4404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7728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125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1262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6606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5747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995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489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2157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589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148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a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4" name="Grafika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6" name="Grafika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a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4" name="Grafika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6" name="Grafika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5" name="Tekst — symbol zastępczy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7" name="Zawartość — symbol zastępczy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stokąt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3" name="Obraz — symbol zastępczy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Obraz — symbol zastępczy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1" name="Obraz — symbol zastępczy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raz — symbol zastępczy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2" name="Obraz — symbol zastępczy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1" name="Obraz — symbol zastępczy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0" name="Obraz — symbol zastępczy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8" name="Grafika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0" name="Grafika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2" name="Grafika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ytuł 2 — slajd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a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21" name="Grafika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23" name="Grafika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raz — symbol zastępczy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Grafika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3" name="Grafika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7" name="Grafika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a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9" name="Grafika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główek sekcji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Grafika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5" name="Grafika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6" name="Grafika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7" name="Grafika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1" name="Grafika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3" name="Grafika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stokąt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3" name="Obraz — symbol zastępczy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ytuł i zawartoś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9" name="Grafika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1" name="Grafika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a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2" name="Grafika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4" name="Grafika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sz="5400" spc="400" dirty="0" err="1">
                <a:solidFill>
                  <a:schemeClr val="bg1"/>
                </a:solidFill>
              </a:rPr>
              <a:t>Edu</a:t>
            </a:r>
            <a:r>
              <a:rPr lang="pl-PL" sz="5400" spc="400" dirty="0">
                <a:solidFill>
                  <a:schemeClr val="bg1"/>
                </a:solidFill>
              </a:rPr>
              <a:t> </a:t>
            </a:r>
            <a:r>
              <a:rPr lang="pl-PL" sz="5400" spc="400" dirty="0" err="1">
                <a:solidFill>
                  <a:schemeClr val="bg1"/>
                </a:solidFill>
              </a:rPr>
              <a:t>safety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sz="2000" dirty="0">
                <a:solidFill>
                  <a:schemeClr val="bg1"/>
                </a:solidFill>
              </a:rPr>
              <a:t>Kodowe Kotleciki</a:t>
            </a:r>
          </a:p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dirty="0"/>
              <a:t>Współpraca z nami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l-PL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10</a:t>
            </a:fld>
            <a:endParaRPr lang="pl-PL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Zawartość — symbol zastępczy 6" descr="oś czasu — grafika SmartArt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8005133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0AECF721-8BF0-2D22-AFD8-04BBE8BC0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Nasza aplikacja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EAC12267-E586-CB0C-4698-6E59B8AB3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20F996-9675-6426-1703-F557723E59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D8DA9DAA-006C-4F4B-980E-E3DF019B24E2}" type="slidenum">
              <a:rPr lang="pl-PL" noProof="0" smtClean="0"/>
              <a:t>11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93994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F4317021-5C1E-A44A-462E-138A413D4B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443" r="16443"/>
          <a:stretch/>
        </p:blipFill>
        <p:spPr/>
      </p:pic>
      <p:sp>
        <p:nvSpPr>
          <p:cNvPr id="4" name="Tytuł 3">
            <a:extLst>
              <a:ext uri="{FF2B5EF4-FFF2-40B4-BE49-F238E27FC236}">
                <a16:creationId xmlns:a16="http://schemas.microsoft.com/office/drawing/2014/main" id="{A40E5E65-CE69-89C9-B22E-97737171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815328" cy="1179576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Stack</a:t>
            </a:r>
            <a:r>
              <a:rPr lang="pl-PL" dirty="0"/>
              <a:t> Technologiczny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EB477D41-8092-CEE6-441D-94139C483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/>
              <a:t>Frontend</a:t>
            </a:r>
            <a:r>
              <a:rPr lang="pl-PL" dirty="0"/>
              <a:t>: React.js, HTML,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/>
              <a:t>Backend</a:t>
            </a:r>
            <a:r>
              <a:rPr lang="pl-PL" dirty="0"/>
              <a:t>: </a:t>
            </a:r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Django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Baza: </a:t>
            </a:r>
            <a:r>
              <a:rPr lang="pl-PL" dirty="0" err="1"/>
              <a:t>SQLite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Design: </a:t>
            </a:r>
            <a:r>
              <a:rPr lang="pl-PL" dirty="0" err="1"/>
              <a:t>Canva</a:t>
            </a:r>
            <a:endParaRPr lang="pl-PL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5D16F0E-BC7B-8CF6-17CC-CE6465ADAFB9}"/>
              </a:ext>
            </a:extLst>
          </p:cNvPr>
          <p:cNvSpPr txBox="1"/>
          <p:nvPr/>
        </p:nvSpPr>
        <p:spPr>
          <a:xfrm>
            <a:off x="6970464" y="6135662"/>
            <a:ext cx="522996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800" dirty="0"/>
              <a:t>Źródło: https://stock.adobe.com/pl/search?k=kompuiter&amp;search_type=usertyped&amp;asset_id=593288840</a:t>
            </a:r>
          </a:p>
        </p:txBody>
      </p:sp>
    </p:spTree>
    <p:extLst>
      <p:ext uri="{BB962C8B-B14F-4D97-AF65-F5344CB8AC3E}">
        <p14:creationId xmlns:p14="http://schemas.microsoft.com/office/powerpoint/2010/main" val="397674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335AE2E2-CCC7-1C5D-A4A5-DA6B3352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Początkowy design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C173AFEC-767C-2093-06B6-16376A4E50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9174" y="1684823"/>
            <a:ext cx="4554538" cy="2553909"/>
          </a:xfrm>
        </p:spPr>
      </p:pic>
      <p:pic>
        <p:nvPicPr>
          <p:cNvPr id="14" name="Symbol zastępczy zawartości 13">
            <a:extLst>
              <a:ext uri="{FF2B5EF4-FFF2-40B4-BE49-F238E27FC236}">
                <a16:creationId xmlns:a16="http://schemas.microsoft.com/office/drawing/2014/main" id="{CEF51EF5-D1DF-CA97-757D-536B45883C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4356" y="1132665"/>
            <a:ext cx="4552950" cy="2539222"/>
          </a:xfrm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BFF4BC1-B22B-A63D-BAD6-E58CB7EAC96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0F9ADEE-0BD8-FBCB-FD44-1BC1525F6C1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22300"/>
            <a:ext cx="4114800" cy="365125"/>
          </a:xfrm>
        </p:spPr>
        <p:txBody>
          <a:bodyPr/>
          <a:lstStyle/>
          <a:p>
            <a:pPr rtl="0"/>
            <a:r>
              <a:rPr lang="pl-PL" noProof="0" dirty="0" err="1"/>
              <a:t>Edu</a:t>
            </a:r>
            <a:r>
              <a:rPr lang="pl-PL" noProof="0" dirty="0"/>
              <a:t> </a:t>
            </a:r>
            <a:r>
              <a:rPr lang="pl-PL" noProof="0" dirty="0" err="1"/>
              <a:t>safety</a:t>
            </a:r>
            <a:endParaRPr lang="pl-PL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27AAD9-0C87-06AC-D761-72E055934B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D8DA9DAA-006C-4F4B-980E-E3DF019B24E2}" type="slidenum">
              <a:rPr lang="pl-PL" noProof="0" smtClean="0"/>
              <a:pPr rtl="0"/>
              <a:t>13</a:t>
            </a:fld>
            <a:endParaRPr lang="pl-PL" noProof="0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8F85A384-65D7-71A6-0F08-95FA2EC98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335" y="3769827"/>
            <a:ext cx="5040328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9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335AE2E2-CCC7-1C5D-A4A5-DA6B3352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Początkowy design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BFF4BC1-B22B-A63D-BAD6-E58CB7EAC96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0F9ADEE-0BD8-FBCB-FD44-1BC1525F6C1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22300"/>
            <a:ext cx="4114800" cy="365125"/>
          </a:xfrm>
        </p:spPr>
        <p:txBody>
          <a:bodyPr/>
          <a:lstStyle/>
          <a:p>
            <a:pPr rtl="0"/>
            <a:r>
              <a:rPr lang="pl-PL" noProof="0" dirty="0" err="1"/>
              <a:t>Edu</a:t>
            </a:r>
            <a:r>
              <a:rPr lang="pl-PL" noProof="0" dirty="0"/>
              <a:t> </a:t>
            </a:r>
            <a:r>
              <a:rPr lang="pl-PL" noProof="0" dirty="0" err="1"/>
              <a:t>safety</a:t>
            </a:r>
            <a:endParaRPr lang="pl-PL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27AAD9-0C87-06AC-D761-72E055934B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D8DA9DAA-006C-4F4B-980E-E3DF019B24E2}" type="slidenum">
              <a:rPr lang="pl-PL" noProof="0" smtClean="0"/>
              <a:pPr rtl="0"/>
              <a:t>14</a:t>
            </a:fld>
            <a:endParaRPr lang="pl-PL" noProof="0"/>
          </a:p>
        </p:txBody>
      </p:sp>
      <p:pic>
        <p:nvPicPr>
          <p:cNvPr id="11" name="Symbol zastępczy zawartości 10">
            <a:extLst>
              <a:ext uri="{FF2B5EF4-FFF2-40B4-BE49-F238E27FC236}">
                <a16:creationId xmlns:a16="http://schemas.microsoft.com/office/drawing/2014/main" id="{17B624DD-AB83-4086-0C5B-9E154CF71D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4625" y="2747087"/>
            <a:ext cx="4554538" cy="2508413"/>
          </a:xfrm>
        </p:spPr>
      </p:pic>
      <p:pic>
        <p:nvPicPr>
          <p:cNvPr id="15" name="Symbol zastępczy zawartości 14">
            <a:extLst>
              <a:ext uri="{FF2B5EF4-FFF2-40B4-BE49-F238E27FC236}">
                <a16:creationId xmlns:a16="http://schemas.microsoft.com/office/drawing/2014/main" id="{1BD8BCF1-9241-862C-2AF4-0E3F589C7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4975" y="2690534"/>
            <a:ext cx="4552950" cy="2621519"/>
          </a:xfrm>
        </p:spPr>
      </p:pic>
    </p:spTree>
    <p:extLst>
      <p:ext uri="{BB962C8B-B14F-4D97-AF65-F5344CB8AC3E}">
        <p14:creationId xmlns:p14="http://schemas.microsoft.com/office/powerpoint/2010/main" val="277724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A1F47A77-7B74-CE3A-B908-378D01D6B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8568"/>
            <a:ext cx="9144000" cy="2340864"/>
          </a:xfrm>
        </p:spPr>
        <p:txBody>
          <a:bodyPr>
            <a:normAutofit fontScale="90000"/>
          </a:bodyPr>
          <a:lstStyle/>
          <a:p>
            <a:r>
              <a:rPr lang="pl-PL" dirty="0"/>
              <a:t>Dlaczego nasza aplikacja Ma szansę na sukces?</a:t>
            </a:r>
          </a:p>
        </p:txBody>
      </p:sp>
    </p:spTree>
    <p:extLst>
      <p:ext uri="{BB962C8B-B14F-4D97-AF65-F5344CB8AC3E}">
        <p14:creationId xmlns:p14="http://schemas.microsoft.com/office/powerpoint/2010/main" val="592686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911AFC85-7344-86CB-804F-27BBBE70E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>
            <a:normAutofit/>
          </a:bodyPr>
          <a:lstStyle/>
          <a:p>
            <a:r>
              <a:rPr lang="pl-PL" sz="4200" dirty="0"/>
              <a:t>Jest przeznaczona dla wszystkich od dzieci do seniorów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5AF65FC-7DB4-AE80-2960-71760B3CA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3527" y="4414838"/>
            <a:ext cx="9144000" cy="1655762"/>
          </a:xfrm>
        </p:spPr>
        <p:txBody>
          <a:bodyPr>
            <a:normAutofit/>
          </a:bodyPr>
          <a:lstStyle/>
          <a:p>
            <a:r>
              <a:rPr lang="pl-PL" dirty="0"/>
              <a:t>Posiadamy sekcję dla dzieci i starszych osób, każdy znajdzie coś dla siebie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46A1C9-DBB2-1E01-DAE7-B37624947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pl-PL" sz="5100"/>
              <a:t>Motywujemy naszych użytkowników nagrodami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179A82A-B9D7-2C6A-1112-61B71AABA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pl-PL" dirty="0"/>
              <a:t>Za zrobienie </a:t>
            </a:r>
            <a:r>
              <a:rPr lang="pl-PL" dirty="0" err="1"/>
              <a:t>Quiz’ów</a:t>
            </a:r>
            <a:r>
              <a:rPr lang="pl-PL" dirty="0"/>
              <a:t> możesz dostać kody rabatowe od naszych partnerów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07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8E27B1-A35B-5200-A3BA-03F1B79B1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Różnorodność tematów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B4588FE-37C5-ADF4-82E4-912C2D005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9776" y="4256669"/>
            <a:ext cx="5093208" cy="1197864"/>
          </a:xfrm>
        </p:spPr>
        <p:txBody>
          <a:bodyPr/>
          <a:lstStyle/>
          <a:p>
            <a:r>
              <a:rPr lang="pl-PL" dirty="0"/>
              <a:t>Nie ograniczamy się tylko do jednego tematu związanego z bezpieczeństwem publicznym</a:t>
            </a:r>
          </a:p>
        </p:txBody>
      </p:sp>
    </p:spTree>
    <p:extLst>
      <p:ext uri="{BB962C8B-B14F-4D97-AF65-F5344CB8AC3E}">
        <p14:creationId xmlns:p14="http://schemas.microsoft.com/office/powerpoint/2010/main" val="232661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B6D845-EFB2-4A22-3921-4A2FECF9A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pl-PL" sz="5100"/>
              <a:t>Zachęcamy do zdrowej rywalizacji w rankingach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5644E6-BB96-340B-57C0-DC4E70A39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pl-PL" dirty="0"/>
              <a:t>Kto by nie chciał być na samym szczycie?</a:t>
            </a:r>
          </a:p>
        </p:txBody>
      </p:sp>
    </p:spTree>
    <p:extLst>
      <p:ext uri="{BB962C8B-B14F-4D97-AF65-F5344CB8AC3E}">
        <p14:creationId xmlns:p14="http://schemas.microsoft.com/office/powerpoint/2010/main" val="314200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917"/>
            <a:ext cx="6190488" cy="2085092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sz="5400" dirty="0"/>
              <a:t>Czym jest bezpieczeństwo publiczne?</a:t>
            </a:r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95871"/>
            <a:ext cx="6190488" cy="2436617"/>
          </a:xfrm>
        </p:spPr>
        <p:txBody>
          <a:bodyPr rtlCol="0"/>
          <a:lstStyle/>
          <a:p>
            <a:pPr rtl="0"/>
            <a:r>
              <a:rPr lang="pl-PL" b="0" i="0" dirty="0">
                <a:solidFill>
                  <a:srgbClr val="4D5156"/>
                </a:solidFill>
                <a:effectLst/>
                <a:latin typeface="Google Sans"/>
              </a:rPr>
              <a:t>„Władysław Czapiński definiuje bezpieczeństwo publiczne jako </a:t>
            </a:r>
            <a:r>
              <a:rPr lang="pl-PL" b="0" i="0" dirty="0">
                <a:solidFill>
                  <a:srgbClr val="040C28"/>
                </a:solidFill>
                <a:effectLst/>
                <a:latin typeface="Google Sans"/>
              </a:rPr>
              <a:t>spokój publiczny i porządek publiczny</a:t>
            </a:r>
            <a:r>
              <a:rPr lang="pl-PL" b="0" i="0" dirty="0">
                <a:solidFill>
                  <a:srgbClr val="4D5156"/>
                </a:solidFill>
                <a:effectLst/>
                <a:latin typeface="Google Sans"/>
              </a:rPr>
              <a:t>, natomiast porządek publiczny jako ochronę pewnego stanu rzeczy przed ludzką nieostrożnością, brakiem przewidywania, które to cechy mogą wywołać niebezpieczeństwo dla jednostek lub grup ludzi.”</a:t>
            </a:r>
            <a:endParaRPr lang="pl-PL" dirty="0"/>
          </a:p>
        </p:txBody>
      </p:sp>
      <p:pic>
        <p:nvPicPr>
          <p:cNvPr id="8" name="Obraz — symbol zastępczy 7" descr="góry, a nad nimi nocne niebo tuż przed świtem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a — symbol zastępczy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2023-05-27</a:t>
            </a:r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 err="1"/>
              <a:t>Edu</a:t>
            </a:r>
            <a:r>
              <a:rPr lang="pl-PL" dirty="0"/>
              <a:t> </a:t>
            </a:r>
            <a:r>
              <a:rPr lang="pl-PL" dirty="0" err="1"/>
              <a:t>safety</a:t>
            </a:r>
            <a:endParaRPr lang="pl-PL" dirty="0"/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581F77-09E5-FD11-9509-CFC1657BD2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Skalowalność i modularność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0749FF8-FE07-EE19-E26C-E1895A529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9557" y="4265907"/>
            <a:ext cx="5093208" cy="1197864"/>
          </a:xfrm>
        </p:spPr>
        <p:txBody>
          <a:bodyPr>
            <a:normAutofit lnSpcReduction="10000"/>
          </a:bodyPr>
          <a:lstStyle/>
          <a:p>
            <a:r>
              <a:rPr lang="pl-PL" dirty="0"/>
              <a:t>Każdą podsekcję możemy rozwinąć o coś więcej niż Quiz i teksty do czytania.</a:t>
            </a:r>
          </a:p>
          <a:p>
            <a:r>
              <a:rPr lang="pl-PL" dirty="0"/>
              <a:t>Interaktywna gra? Nie ma problemu. Interesujące filmiki? Zrobione!</a:t>
            </a:r>
          </a:p>
        </p:txBody>
      </p:sp>
    </p:spTree>
    <p:extLst>
      <p:ext uri="{BB962C8B-B14F-4D97-AF65-F5344CB8AC3E}">
        <p14:creationId xmlns:p14="http://schemas.microsoft.com/office/powerpoint/2010/main" val="369605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C430D417-961D-ED32-413B-98A9F6F258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Prezentacja aplikacji, 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F2AECADE-5AAB-2BD9-A1D5-BEFA445DE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czyli nasza finalna wersja</a:t>
            </a:r>
          </a:p>
        </p:txBody>
      </p:sp>
    </p:spTree>
    <p:extLst>
      <p:ext uri="{BB962C8B-B14F-4D97-AF65-F5344CB8AC3E}">
        <p14:creationId xmlns:p14="http://schemas.microsoft.com/office/powerpoint/2010/main" val="1520999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sz="4400"/>
              <a:t>Podsumowanie</a:t>
            </a:r>
          </a:p>
        </p:txBody>
      </p:sp>
      <p:sp>
        <p:nvSpPr>
          <p:cNvPr id="8" name="Podtytuł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/>
              <a:t>Współpraca z innymi markami w zamian za reklamę na naszej stronie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/>
              <a:t>Potężne możliwości rozwoju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/>
              <a:t>Zapotrzebowanie w społeczeństwie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/>
              <a:t>Zachęcanie użytkowników nagrodami i rywalizacją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/>
              <a:t>Proste skalowanie</a:t>
            </a:r>
          </a:p>
        </p:txBody>
      </p:sp>
      <p:pic>
        <p:nvPicPr>
          <p:cNvPr id="22" name="Obraz — symbol zastępczy 21" descr="góry, a nad nimi niebo o zmierzchu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Obraz — symbol zastępczy 17" descr="góry o zachodzie słońca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Obraz — symbol zastępczy 19" descr="góry o zachodzie słońca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Stopka — symbol zastępczy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 err="1"/>
              <a:t>Edu</a:t>
            </a:r>
            <a:r>
              <a:rPr lang="pl-PL" dirty="0"/>
              <a:t> </a:t>
            </a:r>
            <a:r>
              <a:rPr lang="pl-PL" dirty="0" err="1"/>
              <a:t>safety</a:t>
            </a:r>
            <a:endParaRPr lang="pl-PL" dirty="0"/>
          </a:p>
        </p:txBody>
      </p:sp>
      <p:sp>
        <p:nvSpPr>
          <p:cNvPr id="24" name="Numer slajdu — symbol zastępczy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22</a:t>
            </a:fld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8926B0FE-9008-E70F-9AD5-541DCE68D419}"/>
              </a:ext>
            </a:extLst>
          </p:cNvPr>
          <p:cNvSpPr/>
          <p:nvPr/>
        </p:nvSpPr>
        <p:spPr>
          <a:xfrm>
            <a:off x="233732" y="3267241"/>
            <a:ext cx="532068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Kodowe Kotleciki</a:t>
            </a:r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3" y="-96540"/>
            <a:ext cx="3521475" cy="1325563"/>
          </a:xfrm>
        </p:spPr>
        <p:txBody>
          <a:bodyPr rtlCol="0"/>
          <a:lstStyle/>
          <a:p>
            <a:pPr rtl="0"/>
            <a:r>
              <a:rPr lang="pl-PL" dirty="0"/>
              <a:t>Zespół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 err="1"/>
              <a:t>Edu</a:t>
            </a:r>
            <a:r>
              <a:rPr lang="pl-PL" dirty="0"/>
              <a:t> </a:t>
            </a:r>
            <a:r>
              <a:rPr lang="pl-PL" dirty="0" err="1"/>
              <a:t>Safety</a:t>
            </a:r>
            <a:endParaRPr lang="pl-PL" dirty="0"/>
          </a:p>
        </p:txBody>
      </p:sp>
      <p:graphicFrame>
        <p:nvGraphicFramePr>
          <p:cNvPr id="7" name="Zawartość — symbol zastępczy 2" descr="Zespół — grafika SmartArt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143293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2023-05-27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23</a:t>
            </a:fld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00DF7C8-120D-648C-9723-8C81B2482929}"/>
              </a:ext>
            </a:extLst>
          </p:cNvPr>
          <p:cNvSpPr txBox="1"/>
          <p:nvPr/>
        </p:nvSpPr>
        <p:spPr>
          <a:xfrm>
            <a:off x="7593833" y="5615582"/>
            <a:ext cx="182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„Chłopaki dawajcie w </a:t>
            </a:r>
            <a:r>
              <a:rPr lang="pl-PL" dirty="0" err="1"/>
              <a:t>React’cie</a:t>
            </a:r>
            <a:r>
              <a:rPr lang="pl-PL" dirty="0"/>
              <a:t>”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F2B8327-A571-8898-9CF2-F9E3F118993D}"/>
              </a:ext>
            </a:extLst>
          </p:cNvPr>
          <p:cNvSpPr txBox="1"/>
          <p:nvPr/>
        </p:nvSpPr>
        <p:spPr>
          <a:xfrm>
            <a:off x="9414007" y="180297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„Tak mi </a:t>
            </a:r>
            <a:r>
              <a:rPr lang="pl-PL" dirty="0" err="1"/>
              <a:t>Copilot</a:t>
            </a:r>
            <a:r>
              <a:rPr lang="pl-PL" dirty="0"/>
              <a:t> zrobił”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AA84C4C-47A6-3A4C-A5FC-14965D958D7D}"/>
              </a:ext>
            </a:extLst>
          </p:cNvPr>
          <p:cNvSpPr txBox="1"/>
          <p:nvPr/>
        </p:nvSpPr>
        <p:spPr>
          <a:xfrm>
            <a:off x="5224732" y="1311215"/>
            <a:ext cx="1742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„Stary, gdzie jest </a:t>
            </a:r>
            <a:r>
              <a:rPr lang="pl-PL" dirty="0" err="1"/>
              <a:t>jwt</a:t>
            </a:r>
            <a:r>
              <a:rPr lang="pl-PL" dirty="0"/>
              <a:t> w tym responsie”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60EBC618-9BFA-4971-E985-8A60B5CEA2E1}"/>
              </a:ext>
            </a:extLst>
          </p:cNvPr>
          <p:cNvSpPr txBox="1"/>
          <p:nvPr/>
        </p:nvSpPr>
        <p:spPr>
          <a:xfrm>
            <a:off x="2872884" y="5665569"/>
            <a:ext cx="198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„Skopiowałem i to działało”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176B2D1-BACA-1EB0-AADB-C06F995E37E7}"/>
              </a:ext>
            </a:extLst>
          </p:cNvPr>
          <p:cNvSpPr txBox="1"/>
          <p:nvPr/>
        </p:nvSpPr>
        <p:spPr>
          <a:xfrm>
            <a:off x="219283" y="1184573"/>
            <a:ext cx="3391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/>
              <a:t>„Chłopaki, ale z tym </a:t>
            </a:r>
            <a:r>
              <a:rPr lang="pl-PL" dirty="0" err="1"/>
              <a:t>hardcodowaniem</a:t>
            </a:r>
            <a:r>
              <a:rPr lang="pl-PL" dirty="0"/>
              <a:t> to więcej kodu niż Google zrobimy”</a:t>
            </a: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a — symbol zastępczy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2023-05-27</a:t>
            </a:r>
          </a:p>
        </p:txBody>
      </p:sp>
      <p:sp>
        <p:nvSpPr>
          <p:cNvPr id="24" name="Numer slajdu — symbol zastępczy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24</a:t>
            </a:fld>
            <a:endParaRPr lang="pl-PL"/>
          </a:p>
        </p:txBody>
      </p:sp>
      <p:sp>
        <p:nvSpPr>
          <p:cNvPr id="23" name="Stopka — symbol zastępczy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 err="1"/>
              <a:t>Edu</a:t>
            </a:r>
            <a:r>
              <a:rPr lang="pl-PL" dirty="0"/>
              <a:t> </a:t>
            </a:r>
            <a:r>
              <a:rPr lang="pl-PL" dirty="0" err="1"/>
              <a:t>safety</a:t>
            </a:r>
            <a:endParaRPr lang="pl-PL" dirty="0"/>
          </a:p>
        </p:txBody>
      </p:sp>
      <p:pic>
        <p:nvPicPr>
          <p:cNvPr id="9" name="Obraz — symbol zastępczy 8" descr="góry o zachodzie słońca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Obraz — symbol zastępczy 10" descr="góry o zachodzie słońca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ytuł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Dziękujemy!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l-PL" dirty="0"/>
              <a:t>Prezentowały</a:t>
            </a:r>
          </a:p>
          <a:p>
            <a:pPr rtl="0"/>
            <a:r>
              <a:rPr lang="pl-PL" dirty="0"/>
              <a:t>Kodowe Kotleciki</a:t>
            </a:r>
          </a:p>
          <a:p>
            <a:pPr rtl="0"/>
            <a:endParaRPr lang="pl-PL" dirty="0"/>
          </a:p>
          <a:p>
            <a:pPr rtl="0"/>
            <a:endParaRPr lang="pl-PL" dirty="0"/>
          </a:p>
        </p:txBody>
      </p:sp>
      <p:pic>
        <p:nvPicPr>
          <p:cNvPr id="15" name="Obraz — symbol zastępczy 14" descr="góry, a nad nimi niebo o zmierzchu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Obraz — symbol zastępczy 12" descr="góry, a nad nimi nocne niebo tuż przed świtem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b="1" cap="all" spc="400" dirty="0">
                <a:solidFill>
                  <a:schemeClr val="bg1"/>
                </a:solidFill>
                <a:latin typeface="+mn-lt"/>
              </a:rPr>
              <a:t>Cel Kodowych Kotlecików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sz="2000" dirty="0">
                <a:solidFill>
                  <a:schemeClr val="bg1"/>
                </a:solidFill>
              </a:rPr>
              <a:t>Co nam przyświeca?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DC5BAA8E-247A-F6BD-F4F5-118B9BF5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Chcemy…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92F639F1-7BCE-FC4F-F2AD-A6FB0803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Numer slajdu — symbol zastępczy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b="1" cap="all" spc="100" smtClean="0">
                <a:solidFill>
                  <a:schemeClr val="accent2"/>
                </a:solidFill>
              </a:rPr>
              <a:t>4</a:t>
            </a:fld>
            <a:endParaRPr lang="pl-PL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DC5BAA8E-247A-F6BD-F4F5-118B9BF5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Chcemy…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92F639F1-7BCE-FC4F-F2AD-A6FB0803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Zapobiegać – nie leczyć</a:t>
            </a:r>
          </a:p>
        </p:txBody>
      </p:sp>
      <p:sp>
        <p:nvSpPr>
          <p:cNvPr id="9" name="Numer slajdu — symbol zastępczy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b="1" cap="all" spc="100" smtClean="0">
                <a:solidFill>
                  <a:schemeClr val="accent2"/>
                </a:solidFill>
              </a:rPr>
              <a:t>5</a:t>
            </a:fld>
            <a:endParaRPr lang="pl-PL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1636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DC5BAA8E-247A-F6BD-F4F5-118B9BF5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Chcemy…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92F639F1-7BCE-FC4F-F2AD-A6FB0803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Zapobiegać – nie leczyć</a:t>
            </a:r>
          </a:p>
          <a:p>
            <a:endParaRPr lang="pl-PL" dirty="0"/>
          </a:p>
          <a:p>
            <a:r>
              <a:rPr lang="pl-PL" dirty="0"/>
              <a:t>Uświadamiać – przekazywać wiedzę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9" name="Numer slajdu — symbol zastępczy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b="1" cap="all" spc="100" smtClean="0">
                <a:solidFill>
                  <a:schemeClr val="accent2"/>
                </a:solidFill>
              </a:rPr>
              <a:t>6</a:t>
            </a:fld>
            <a:endParaRPr lang="pl-PL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2954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DC5BAA8E-247A-F6BD-F4F5-118B9BF5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Chcemy…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92F639F1-7BCE-FC4F-F2AD-A6FB0803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Zapobiegać – nie leczyć</a:t>
            </a:r>
          </a:p>
          <a:p>
            <a:endParaRPr lang="pl-PL" dirty="0"/>
          </a:p>
          <a:p>
            <a:r>
              <a:rPr lang="pl-PL" dirty="0"/>
              <a:t>Uświadamiać – przekazywać wiedzę</a:t>
            </a:r>
          </a:p>
          <a:p>
            <a:endParaRPr lang="pl-PL" dirty="0"/>
          </a:p>
          <a:p>
            <a:r>
              <a:rPr lang="pl-PL" dirty="0"/>
              <a:t>Motywować – wiemy, że potrzebujemy bodźców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9" name="Numer slajdu — symbol zastępczy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b="1" cap="all" spc="100" smtClean="0">
                <a:solidFill>
                  <a:schemeClr val="accent2"/>
                </a:solidFill>
              </a:rPr>
              <a:t>7</a:t>
            </a:fld>
            <a:endParaRPr lang="pl-PL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8594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DC5BAA8E-247A-F6BD-F4F5-118B9BF5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Chcemy…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92F639F1-7BCE-FC4F-F2AD-A6FB0803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Zapobiegać – nie leczyć</a:t>
            </a:r>
          </a:p>
          <a:p>
            <a:endParaRPr lang="pl-PL" dirty="0"/>
          </a:p>
          <a:p>
            <a:r>
              <a:rPr lang="pl-PL" dirty="0"/>
              <a:t>Uświadamiać – przekazywać wiedzę</a:t>
            </a:r>
          </a:p>
          <a:p>
            <a:endParaRPr lang="pl-PL" dirty="0"/>
          </a:p>
          <a:p>
            <a:r>
              <a:rPr lang="pl-PL" dirty="0"/>
              <a:t>Motywować – wiemy, że potrzebujemy bodźców</a:t>
            </a:r>
          </a:p>
          <a:p>
            <a:endParaRPr lang="pl-PL" dirty="0"/>
          </a:p>
          <a:p>
            <a:r>
              <a:rPr lang="pl-PL" dirty="0"/>
              <a:t>Pomagać  innym w samodoskonaleniu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9" name="Numer slajdu — symbol zastępczy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b="1" cap="all" spc="100" smtClean="0">
                <a:solidFill>
                  <a:schemeClr val="accent2"/>
                </a:solidFill>
              </a:rPr>
              <a:t>8</a:t>
            </a:fld>
            <a:endParaRPr lang="pl-PL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16984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24F9B33C-6C92-CB7A-BFCE-042F06C07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Jak działamy?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BB0B02FC-8B29-04DC-DFB3-BF144EB9E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FD7A2DA-E54E-D8F8-36DC-3B543996DA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D8DA9DAA-006C-4F4B-980E-E3DF019B24E2}" type="slidenum">
              <a:rPr lang="pl-PL" noProof="0" smtClean="0"/>
              <a:t>9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0208114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_Wszechświat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5_TF89338750_Win32" id="{E960A030-87E7-4B19-99FC-B88930A440A1}" vid="{69F1DB08-5F0C-41F7-8986-226F7D1435B9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94766e4-0712-4782-902b-02fbcb4237a0" xsi:nil="true"/>
    <_activity xmlns="194766e4-0712-4782-902b-02fbcb4237a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969A99975E704893396190DA1A5459" ma:contentTypeVersion="5" ma:contentTypeDescription="Create a new document." ma:contentTypeScope="" ma:versionID="f07cfd14f4a88cb559b511e236becb6d">
  <xsd:schema xmlns:xsd="http://www.w3.org/2001/XMLSchema" xmlns:xs="http://www.w3.org/2001/XMLSchema" xmlns:p="http://schemas.microsoft.com/office/2006/metadata/properties" xmlns:ns3="194766e4-0712-4782-902b-02fbcb4237a0" targetNamespace="http://schemas.microsoft.com/office/2006/metadata/properties" ma:root="true" ma:fieldsID="e4c1ec69ff7c826813ae339ae5d71eee" ns3:_="">
    <xsd:import namespace="194766e4-0712-4782-902b-02fbcb4237a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766e4-0712-4782-902b-02fbcb4237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documentManagement/types"/>
    <ds:schemaRef ds:uri="http://purl.org/dc/dcmitype/"/>
    <ds:schemaRef ds:uri="194766e4-0712-4782-902b-02fbcb4237a0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1F8724-E7C8-4496-A8A7-580CE3C54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766e4-0712-4782-902b-02fbcb4237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{D69C5F9F-1A7D-4853-B449-31BEF73C9D8B}tf89338750_win32</Template>
  <TotalTime>127</TotalTime>
  <Words>485</Words>
  <Application>Microsoft Office PowerPoint</Application>
  <PresentationFormat>Panoramiczny</PresentationFormat>
  <Paragraphs>125</Paragraphs>
  <Slides>24</Slides>
  <Notes>12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29" baseType="lpstr">
      <vt:lpstr>Arial</vt:lpstr>
      <vt:lpstr>Calibri</vt:lpstr>
      <vt:lpstr>Google Sans</vt:lpstr>
      <vt:lpstr>Univers</vt:lpstr>
      <vt:lpstr>Gradient_Wszechświat</vt:lpstr>
      <vt:lpstr>Edu safety</vt:lpstr>
      <vt:lpstr>Czym jest bezpieczeństwo publiczne?</vt:lpstr>
      <vt:lpstr>Cel Kodowych Kotlecików</vt:lpstr>
      <vt:lpstr>Chcemy…</vt:lpstr>
      <vt:lpstr>Chcemy…</vt:lpstr>
      <vt:lpstr>Chcemy…</vt:lpstr>
      <vt:lpstr>Chcemy…</vt:lpstr>
      <vt:lpstr>Chcemy…</vt:lpstr>
      <vt:lpstr>Jak działamy?</vt:lpstr>
      <vt:lpstr>Współpraca z nami</vt:lpstr>
      <vt:lpstr>Nasza aplikacja</vt:lpstr>
      <vt:lpstr>Stack Technologiczny</vt:lpstr>
      <vt:lpstr>Początkowy design</vt:lpstr>
      <vt:lpstr>Początkowy design</vt:lpstr>
      <vt:lpstr>Dlaczego nasza aplikacja Ma szansę na sukces?</vt:lpstr>
      <vt:lpstr>Jest przeznaczona dla wszystkich od dzieci do seniorów</vt:lpstr>
      <vt:lpstr>Motywujemy naszych użytkowników nagrodami</vt:lpstr>
      <vt:lpstr>Różnorodność tematów</vt:lpstr>
      <vt:lpstr>Zachęcamy do zdrowej rywalizacji w rankingach</vt:lpstr>
      <vt:lpstr>Skalowalność i modularność</vt:lpstr>
      <vt:lpstr>Prezentacja aplikacji, </vt:lpstr>
      <vt:lpstr>Podsumowanie</vt:lpstr>
      <vt:lpstr>Zespół</vt:lpstr>
      <vt:lpstr>Dziękujemy!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 safety</dc:title>
  <dc:creator>Damian Jabłoński (264025)</dc:creator>
  <cp:lastModifiedBy>Damian Jabłoński (264025)</cp:lastModifiedBy>
  <cp:revision>2</cp:revision>
  <dcterms:created xsi:type="dcterms:W3CDTF">2023-05-27T04:12:11Z</dcterms:created>
  <dcterms:modified xsi:type="dcterms:W3CDTF">2023-05-27T06:19:48Z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0x01010011969A99975E704893396190DA1A5459</vt:lpwstr>
  </property>
</Properties>
</file>